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comments/modernComment_105_B444E408.xml" ContentType="application/vnd.ms-powerpoint.comments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5B736B5-6C25-4BDE-F44B-58EEF9711C27}" name="Jakub Malínek" initials="JM" userId="c5bfc5480de8a5a7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8/10/relationships/authors" Target="author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omments/modernComment_105_B444E408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83DBCCCB-87C5-47AE-BD1C-23C4045AC2A6}" authorId="{25B736B5-6C25-4BDE-F44B-58EEF9711C27}" created="2022-03-08T15:09:54.645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024413704" sldId="261"/>
      <ac:picMk id="1026" creationId="{A7B6CF8B-D75B-4E7D-9F0F-0E798B715AF1}"/>
    </ac:deMkLst>
    <p188:txBody>
      <a:bodyPr/>
      <a:lstStyle/>
      <a:p>
        <a:r>
          <a:rPr lang="en-US"/>
          <a:t>FP = Frame parts
WS = wheel size
HG = handle bar grip
GP = Gear plates</a:t>
        </a:r>
      </a:p>
    </p188:txBody>
  </p188:cm>
</p188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0F8D08-966F-4A23-A7F5-906111BC59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274904-43DD-46F2-8292-6DC10D6C2B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E210F0-B4B4-4A6F-9B67-461DB0D849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AFDD6-38E2-4554-AFD6-3287ED04D7D8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EFCF5F-7320-46B1-B97A-39680B5016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6486A0-8069-4E35-88CA-DF684A02F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71E24-1A0D-4442-8197-A3A08968EF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249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7E31E7-8B6D-4CFF-B09D-02DE6CF10F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9AB0590-D2BB-42B9-A05C-E19FBC7A02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3EEC2D-7DC2-488F-A83F-E9A10146B7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AFDD6-38E2-4554-AFD6-3287ED04D7D8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9E9083-99D7-4B05-A72D-339FEAD8C0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DEAA20-E2C3-45D1-BFDD-37FCE6DDE4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71E24-1A0D-4442-8197-A3A08968EF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608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0BAEB27-F195-4AA7-B38C-F11F8D7FFE9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57B1FC2-9F49-43E3-9CFA-F965013C30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98B678-8AEF-4DE6-B245-31C1A20D32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AFDD6-38E2-4554-AFD6-3287ED04D7D8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E8222C-7B0D-4F34-8874-5BB628884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2912C1-3F49-4B51-9624-6EF9293ADD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71E24-1A0D-4442-8197-A3A08968EF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028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8FFED9-8DAC-4F90-AD76-E5A39E1E81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0E7637-F36B-4C01-B446-B879AC31D2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587696-FDD0-4A05-BEFE-8A7E27BC1B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AFDD6-38E2-4554-AFD6-3287ED04D7D8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18B963-9567-46B5-8DC6-B839788B15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B9F2B-C806-4CFB-A8D8-E6EE36F6F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71E24-1A0D-4442-8197-A3A08968EF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708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FA99CA-E55C-4D72-A50A-1032E8CDA7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B330C5-EF5F-4E2A-8D1A-DDBDE546EA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E138C2-DFF5-43FE-8853-492A64557B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AFDD6-38E2-4554-AFD6-3287ED04D7D8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2DEEA3-7FC4-41F1-A249-69D184AD4E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7AD014-C12A-409D-9E92-8478360BD4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71E24-1A0D-4442-8197-A3A08968EF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226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F7185B-6D7F-4BCC-80A8-987498C2B2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C9656D-4E71-4B54-A2D9-F9E67C75B26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237F36-5008-4FD7-A1FE-311272BB17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98DB4D-CC16-4CBF-98B7-8CEB327A5A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AFDD6-38E2-4554-AFD6-3287ED04D7D8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54C34B-7BB4-4314-903E-09B3FCD3A7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594D2F-9973-4C89-8C61-827EFFEA9D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71E24-1A0D-4442-8197-A3A08968EF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955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C76EF6-3C08-4AA7-BCAA-56020AF4A9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70FBC4-30A5-433C-AAAC-AF914E9BCB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B1C894-AB4B-4ABA-BAC5-6716EDB0FF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35F8951-E5AF-40A4-84B5-09F12F324C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25A96AF-8F09-4A41-B297-DF1A26F9A1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C7BD587-8860-4C23-8BE2-4B9DBF1E91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AFDD6-38E2-4554-AFD6-3287ED04D7D8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7158CC9-4BF0-4774-81D6-25BE546AD5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EA192D-0B98-4D6D-A91B-9C2F5712A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71E24-1A0D-4442-8197-A3A08968EF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461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F868DD-0625-4594-B86D-F48FA21F50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53D19F2-E9BA-49AF-A23E-5C8D8DFDFB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AFDD6-38E2-4554-AFD6-3287ED04D7D8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34CD10-93E7-44DE-988A-DDF1ED957B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B9D3E6-736B-4712-92C0-B97E612AB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71E24-1A0D-4442-8197-A3A08968EF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831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F6AE592-F55F-40F4-8B3C-27868153F2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AFDD6-38E2-4554-AFD6-3287ED04D7D8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E371E9-3EDF-4AAA-8EAA-58B59B6F2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42640C-9170-4A3A-9ADC-F5A00E0E45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71E24-1A0D-4442-8197-A3A08968EF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022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676C8A-5573-4E90-A809-ECB045EEF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235D4A-23A7-473E-A8CF-4C93F7D8ED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E7BC57-3AF0-4D00-928A-5899BCDC27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5DDAFE-CFC2-4097-9E36-2EAB33F41A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AFDD6-38E2-4554-AFD6-3287ED04D7D8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D58DF9-7763-4ADB-97B9-6B6E45D5A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16296F-CAEE-4BA9-AC07-779828A7A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71E24-1A0D-4442-8197-A3A08968EF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2212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FB37E5-D348-4C35-B407-3FCC92A33B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BDC221-E2D7-4BF0-A8F4-2B43F0A70B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795D02-F353-434E-9F2F-05F84B4294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702017-5FF3-4290-A158-6180A8154B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AFDD6-38E2-4554-AFD6-3287ED04D7D8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024301-AEE0-46CD-9D80-4D259F8B4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1D1854-DF5E-4D73-905D-C357CBFF44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71E24-1A0D-4442-8197-A3A08968EF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4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22B0677-026C-475F-AB9B-32A3874118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C1558C-652F-4437-8148-7331C77394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704180-3205-43C4-A998-BBBA94A80A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BAFDD6-38E2-4554-AFD6-3287ED04D7D8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8CE04C-E30B-4C1E-96AB-E6DDCF95DB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19CE6E-0284-4F87-91CB-A6FA02B6D3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D71E24-1A0D-4442-8197-A3A08968EF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935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microsoft.com/office/2018/10/relationships/comments" Target="../comments/modernComment_105_B444E40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F5A5072-7B47-4D32-B52A-4EBBF590B8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715DAF0-AE1B-46C9-8A6B-DB2AA05AB9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2" y="-22693"/>
            <a:ext cx="12191999" cy="4374129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rgbClr val="000000"/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016219D-510E-4184-9090-6D5578A87B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908719" y="-3931841"/>
            <a:ext cx="4374557" cy="12192000"/>
          </a:xfrm>
          <a:prstGeom prst="rect">
            <a:avLst/>
          </a:prstGeom>
          <a:gradFill>
            <a:gsLst>
              <a:gs pos="40000">
                <a:schemeClr val="accent1">
                  <a:alpha val="0"/>
                </a:schemeClr>
              </a:gs>
              <a:gs pos="100000">
                <a:schemeClr val="accent1">
                  <a:lumMod val="75000"/>
                  <a:alpha val="52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FF4A713-7B75-4B21-90D7-5AB19547C7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136696" y="-3703868"/>
            <a:ext cx="4374128" cy="11736479"/>
          </a:xfrm>
          <a:prstGeom prst="rect">
            <a:avLst/>
          </a:prstGeom>
          <a:gradFill>
            <a:gsLst>
              <a:gs pos="17000">
                <a:schemeClr val="accent1">
                  <a:alpha val="0"/>
                </a:schemeClr>
              </a:gs>
              <a:gs pos="100000">
                <a:srgbClr val="000000">
                  <a:alpha val="37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C631C0B-6DA6-4E57-8231-CE32B3434A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5" y="-22690"/>
            <a:ext cx="8542485" cy="4374126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rgbClr val="000000">
                  <a:alpha val="2500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C29501E6-A978-4A61-9689-9085AF97A5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2508972">
            <a:off x="5945431" y="-1032053"/>
            <a:ext cx="4990147" cy="4439131"/>
          </a:xfrm>
          <a:custGeom>
            <a:avLst/>
            <a:gdLst>
              <a:gd name="connsiteX0" fmla="*/ 4990147 w 4990147"/>
              <a:gd name="connsiteY0" fmla="*/ 2229378 h 4439131"/>
              <a:gd name="connsiteX1" fmla="*/ 917384 w 4990147"/>
              <a:gd name="connsiteY1" fmla="*/ 4439131 h 4439131"/>
              <a:gd name="connsiteX2" fmla="*/ 910814 w 4990147"/>
              <a:gd name="connsiteY2" fmla="*/ 4434219 h 4439131"/>
              <a:gd name="connsiteX3" fmla="*/ 0 w 4990147"/>
              <a:gd name="connsiteY3" fmla="*/ 2502877 h 4439131"/>
              <a:gd name="connsiteX4" fmla="*/ 2502877 w 4990147"/>
              <a:gd name="connsiteY4" fmla="*/ 0 h 4439131"/>
              <a:gd name="connsiteX5" fmla="*/ 4954904 w 4990147"/>
              <a:gd name="connsiteY5" fmla="*/ 1998460 h 443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90147" h="4439131">
                <a:moveTo>
                  <a:pt x="4990147" y="2229378"/>
                </a:moveTo>
                <a:lnTo>
                  <a:pt x="917384" y="4439131"/>
                </a:lnTo>
                <a:lnTo>
                  <a:pt x="910814" y="4434219"/>
                </a:lnTo>
                <a:cubicBezTo>
                  <a:pt x="354557" y="3975154"/>
                  <a:pt x="0" y="3280421"/>
                  <a:pt x="0" y="2502877"/>
                </a:cubicBezTo>
                <a:cubicBezTo>
                  <a:pt x="0" y="1120576"/>
                  <a:pt x="1120576" y="0"/>
                  <a:pt x="2502877" y="0"/>
                </a:cubicBezTo>
                <a:cubicBezTo>
                  <a:pt x="3712390" y="0"/>
                  <a:pt x="4721520" y="857941"/>
                  <a:pt x="4954904" y="199846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2000"/>
                </a:schemeClr>
              </a:gs>
              <a:gs pos="87000">
                <a:schemeClr val="accent1">
                  <a:lumMod val="60000"/>
                  <a:lumOff val="40000"/>
                  <a:alpha val="2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AA8581D-B1AF-46F8-B0AE-8D86E98842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4824" y="735106"/>
            <a:ext cx="10053763" cy="2928470"/>
          </a:xfrm>
        </p:spPr>
        <p:txBody>
          <a:bodyPr anchor="b">
            <a:normAutofit/>
          </a:bodyPr>
          <a:lstStyle/>
          <a:p>
            <a:pPr algn="l"/>
            <a:r>
              <a:rPr lang="en-US" sz="4800">
                <a:solidFill>
                  <a:srgbClr val="FFFFFF"/>
                </a:solidFill>
              </a:rPr>
              <a:t>Standardization </a:t>
            </a:r>
            <a:br>
              <a:rPr lang="en-US" sz="4800">
                <a:solidFill>
                  <a:srgbClr val="FFFFFF"/>
                </a:solidFill>
              </a:rPr>
            </a:br>
            <a:r>
              <a:rPr lang="en-US" sz="4800">
                <a:solidFill>
                  <a:srgbClr val="FFFFFF"/>
                </a:solidFill>
              </a:rPr>
              <a:t>&amp; </a:t>
            </a:r>
            <a:br>
              <a:rPr lang="en-US" sz="4800">
                <a:solidFill>
                  <a:srgbClr val="FFFFFF"/>
                </a:solidFill>
              </a:rPr>
            </a:br>
            <a:r>
              <a:rPr lang="en-US" sz="4800">
                <a:solidFill>
                  <a:srgbClr val="FFFFFF"/>
                </a:solidFill>
              </a:rPr>
              <a:t>modularization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E91376-BB86-4573-9F59-B0FEFE87D6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50682" y="4870824"/>
            <a:ext cx="10005951" cy="1458258"/>
          </a:xfrm>
        </p:spPr>
        <p:txBody>
          <a:bodyPr anchor="ctr">
            <a:normAutofit/>
          </a:bodyPr>
          <a:lstStyle/>
          <a:p>
            <a:pPr algn="l" rtl="0" fontAlgn="base"/>
            <a:r>
              <a:rPr lang="en-US" b="0" i="0" err="1">
                <a:effectLst/>
                <a:latin typeface="Calibri" panose="020F0502020204030204" pitchFamily="34" charset="0"/>
              </a:rPr>
              <a:t>Joona</a:t>
            </a:r>
            <a:r>
              <a:rPr lang="en-US" b="0" i="0">
                <a:effectLst/>
                <a:latin typeface="Calibri" panose="020F0502020204030204" pitchFamily="34" charset="0"/>
              </a:rPr>
              <a:t> Lindberg </a:t>
            </a:r>
            <a:endParaRPr lang="en-US" b="0" i="0">
              <a:effectLst/>
              <a:latin typeface="Segoe UI" panose="020B0502040204020203" pitchFamily="34" charset="0"/>
            </a:endParaRPr>
          </a:p>
          <a:p>
            <a:pPr algn="l" rtl="0" fontAlgn="base"/>
            <a:r>
              <a:rPr lang="en-US" b="0" i="0">
                <a:effectLst/>
                <a:latin typeface="Calibri" panose="020F0502020204030204" pitchFamily="34" charset="0"/>
              </a:rPr>
              <a:t>Jakub Malínek </a:t>
            </a:r>
            <a:endParaRPr lang="en-US" b="0" i="0">
              <a:effectLst/>
              <a:latin typeface="Segoe UI" panose="020B0502040204020203" pitchFamily="34" charset="0"/>
            </a:endParaRPr>
          </a:p>
          <a:p>
            <a:pPr algn="l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098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C8B3E5A-21C7-47D3-85D8-C8CB992B8A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294538"/>
            <a:ext cx="9895951" cy="1033669"/>
          </a:xfrm>
        </p:spPr>
        <p:txBody>
          <a:bodyPr>
            <a:normAutofit/>
          </a:bodyPr>
          <a:lstStyle/>
          <a:p>
            <a:r>
              <a:rPr lang="en-US" sz="4000">
                <a:solidFill>
                  <a:srgbClr val="FFFFFF"/>
                </a:solidFill>
              </a:rPr>
              <a:t>Content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89787-5525-4984-B26C-81BF4F5BEB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599" y="2318197"/>
            <a:ext cx="9724031" cy="3683358"/>
          </a:xfrm>
        </p:spPr>
        <p:txBody>
          <a:bodyPr anchor="ctr">
            <a:normAutofit/>
          </a:bodyPr>
          <a:lstStyle/>
          <a:p>
            <a:r>
              <a:rPr lang="en-US" sz="2000" dirty="0"/>
              <a:t>Introduction</a:t>
            </a:r>
          </a:p>
          <a:p>
            <a:r>
              <a:rPr lang="en-US" sz="2000" dirty="0"/>
              <a:t>Standardization</a:t>
            </a:r>
          </a:p>
          <a:p>
            <a:pPr lvl="1"/>
            <a:r>
              <a:rPr lang="en-US" sz="2000" dirty="0"/>
              <a:t>Modularization</a:t>
            </a:r>
          </a:p>
          <a:p>
            <a:pPr lvl="2"/>
            <a:r>
              <a:rPr lang="en-US" dirty="0"/>
              <a:t>Modularity of a bike</a:t>
            </a:r>
          </a:p>
          <a:p>
            <a:pPr lvl="1"/>
            <a:r>
              <a:rPr lang="en-US" sz="2000" dirty="0"/>
              <a:t>Parametric design </a:t>
            </a:r>
          </a:p>
          <a:p>
            <a:r>
              <a:rPr lang="en-US" sz="2000" dirty="0"/>
              <a:t>Fitting</a:t>
            </a:r>
          </a:p>
        </p:txBody>
      </p:sp>
    </p:spTree>
    <p:extLst>
      <p:ext uri="{BB962C8B-B14F-4D97-AF65-F5344CB8AC3E}">
        <p14:creationId xmlns:p14="http://schemas.microsoft.com/office/powerpoint/2010/main" val="25930321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538F29A-C8F6-4286-B6F4-C7FED791AA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294538"/>
            <a:ext cx="9895951" cy="1033669"/>
          </a:xfrm>
        </p:spPr>
        <p:txBody>
          <a:bodyPr>
            <a:normAutofit/>
          </a:bodyPr>
          <a:lstStyle/>
          <a:p>
            <a:r>
              <a:rPr lang="en-US" sz="4000">
                <a:solidFill>
                  <a:srgbClr val="FFFFFF"/>
                </a:solidFill>
              </a:rPr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799866-6FEB-4DB8-B97A-1070BFA047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599" y="2318197"/>
            <a:ext cx="9724031" cy="3683358"/>
          </a:xfrm>
        </p:spPr>
        <p:txBody>
          <a:bodyPr anchor="ctr">
            <a:norm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Just a quick introduction of our topic what have we chosen and how have we proceeded.</a:t>
            </a:r>
          </a:p>
          <a:p>
            <a:r>
              <a:rPr lang="en-US" sz="2000" dirty="0">
                <a:solidFill>
                  <a:srgbClr val="FF0000"/>
                </a:solidFill>
              </a:rPr>
              <a:t>Image of a bike standard bike maybe?</a:t>
            </a:r>
          </a:p>
        </p:txBody>
      </p:sp>
    </p:spTree>
    <p:extLst>
      <p:ext uri="{BB962C8B-B14F-4D97-AF65-F5344CB8AC3E}">
        <p14:creationId xmlns:p14="http://schemas.microsoft.com/office/powerpoint/2010/main" val="2835016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960606-6045-492D-8D1C-0F5B6C2476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294538"/>
            <a:ext cx="9895951" cy="1033669"/>
          </a:xfrm>
        </p:spPr>
        <p:txBody>
          <a:bodyPr>
            <a:normAutofit/>
          </a:bodyPr>
          <a:lstStyle/>
          <a:p>
            <a:r>
              <a:rPr lang="en-US" sz="4000">
                <a:solidFill>
                  <a:srgbClr val="FFFFFF"/>
                </a:solidFill>
              </a:rPr>
              <a:t>Standardization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38C92D-6B08-40F4-AE78-8D916DD746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599" y="2318197"/>
            <a:ext cx="9724031" cy="3683358"/>
          </a:xfrm>
        </p:spPr>
        <p:txBody>
          <a:bodyPr anchor="ctr">
            <a:normAutofit/>
          </a:bodyPr>
          <a:lstStyle/>
          <a:p>
            <a:r>
              <a:rPr lang="en-US" sz="2000" dirty="0"/>
              <a:t>Product standards – including standard instructions for standard products</a:t>
            </a:r>
          </a:p>
          <a:p>
            <a:r>
              <a:rPr lang="en-US" sz="2000" dirty="0"/>
              <a:t>Component standards – selection and calculation</a:t>
            </a:r>
          </a:p>
          <a:p>
            <a:r>
              <a:rPr lang="en-US" sz="2000" dirty="0"/>
              <a:t>Basic design standards – materials, tolerances, tools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>
                <a:solidFill>
                  <a:srgbClr val="FF0000"/>
                </a:solidFill>
              </a:rPr>
              <a:t>Can be divided into two branches </a:t>
            </a:r>
          </a:p>
          <a:p>
            <a:pPr marL="0" indent="0">
              <a:buNone/>
            </a:pPr>
            <a:r>
              <a:rPr lang="en-US" sz="2000" dirty="0">
                <a:solidFill>
                  <a:srgbClr val="FF0000"/>
                </a:solidFill>
              </a:rPr>
              <a:t>Modularization and parametrization</a:t>
            </a:r>
          </a:p>
        </p:txBody>
      </p:sp>
    </p:spTree>
    <p:extLst>
      <p:ext uri="{BB962C8B-B14F-4D97-AF65-F5344CB8AC3E}">
        <p14:creationId xmlns:p14="http://schemas.microsoft.com/office/powerpoint/2010/main" val="20396238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EA5D37-469E-43D6-95F6-DC0BFAE6B6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294538"/>
            <a:ext cx="9895951" cy="1033669"/>
          </a:xfrm>
        </p:spPr>
        <p:txBody>
          <a:bodyPr>
            <a:normAutofit/>
          </a:bodyPr>
          <a:lstStyle/>
          <a:p>
            <a:r>
              <a:rPr lang="en-US" sz="4000">
                <a:solidFill>
                  <a:srgbClr val="FFFFFF"/>
                </a:solidFill>
              </a:rPr>
              <a:t>Modularization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D16EC8-5AFC-4F48-8A63-D95A40254E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599" y="2318197"/>
            <a:ext cx="9724031" cy="3683358"/>
          </a:xfrm>
        </p:spPr>
        <p:txBody>
          <a:bodyPr anchor="ctr">
            <a:norm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Let’s start of with modularization of the product</a:t>
            </a:r>
          </a:p>
          <a:p>
            <a:r>
              <a:rPr lang="en-US" sz="2000" b="0" i="0" dirty="0">
                <a:solidFill>
                  <a:srgbClr val="FF0000"/>
                </a:solidFill>
                <a:effectLst/>
                <a:latin typeface="WordVisi_MSFontService"/>
              </a:rPr>
              <a:t>dividing the product into </a:t>
            </a:r>
            <a:r>
              <a:rPr lang="en-US" sz="2000" b="1" i="0" dirty="0">
                <a:solidFill>
                  <a:srgbClr val="FF0000"/>
                </a:solidFill>
                <a:effectLst/>
                <a:latin typeface="WordVisi_MSFontService"/>
              </a:rPr>
              <a:t>parts</a:t>
            </a:r>
            <a:r>
              <a:rPr lang="en-US" sz="2000" b="0" i="0" dirty="0">
                <a:solidFill>
                  <a:srgbClr val="FF0000"/>
                </a:solidFill>
                <a:effectLst/>
                <a:latin typeface="WordVisi_MSFontService"/>
              </a:rPr>
              <a:t> that can be </a:t>
            </a:r>
            <a:r>
              <a:rPr lang="en-US" sz="2000" b="1" i="0" dirty="0">
                <a:solidFill>
                  <a:srgbClr val="FF0000"/>
                </a:solidFill>
                <a:effectLst/>
                <a:latin typeface="WordVisi_MSFontService"/>
              </a:rPr>
              <a:t>changed</a:t>
            </a:r>
            <a:r>
              <a:rPr lang="en-US" sz="2000" b="0" i="0" dirty="0">
                <a:solidFill>
                  <a:srgbClr val="FF0000"/>
                </a:solidFill>
                <a:effectLst/>
                <a:latin typeface="WordVisi_MSFontService"/>
              </a:rPr>
              <a:t> based on customer needs.</a:t>
            </a:r>
          </a:p>
          <a:p>
            <a:r>
              <a:rPr lang="en-US" sz="2000" b="0" i="0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reason for modularization is </a:t>
            </a:r>
            <a:r>
              <a:rPr lang="en-US" sz="2000" b="1" i="0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profitability</a:t>
            </a:r>
            <a:endParaRPr 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90600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7" name="Rectangle 136">
            <a:extLst>
              <a:ext uri="{FF2B5EF4-FFF2-40B4-BE49-F238E27FC236}">
                <a16:creationId xmlns:a16="http://schemas.microsoft.com/office/drawing/2014/main" id="{2151139A-886F-4B97-8815-729AD3831B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AB5E08C4-8CDD-4623-A5B8-E998C6DEE3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492"/>
            <a:ext cx="12191998" cy="1575955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15F33878-D502-4FFA-8ACE-F2AECDB2A2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35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Rectangle 142">
            <a:extLst>
              <a:ext uri="{FF2B5EF4-FFF2-40B4-BE49-F238E27FC236}">
                <a16:creationId xmlns:a16="http://schemas.microsoft.com/office/drawing/2014/main" id="{D3539FEE-81D3-4406-802E-60B20B16F4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8" y="-5307777"/>
            <a:ext cx="1576446" cy="12192001"/>
          </a:xfrm>
          <a:prstGeom prst="rect">
            <a:avLst/>
          </a:prstGeom>
          <a:gradFill>
            <a:gsLst>
              <a:gs pos="16000">
                <a:srgbClr val="000000">
                  <a:alpha val="0"/>
                </a:srgbClr>
              </a:gs>
              <a:gs pos="99000">
                <a:srgbClr val="000000">
                  <a:alpha val="87000"/>
                </a:srgb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DC701763-729E-462F-A5A8-E0DEFEB1E2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25434" y="986"/>
            <a:ext cx="4303422" cy="1575461"/>
          </a:xfrm>
          <a:prstGeom prst="rect">
            <a:avLst/>
          </a:prstGeom>
          <a:gradFill>
            <a:gsLst>
              <a:gs pos="0">
                <a:schemeClr val="accent1">
                  <a:alpha val="17000"/>
                </a:schemeClr>
              </a:gs>
              <a:gs pos="74000">
                <a:schemeClr val="accent1">
                  <a:lumMod val="50000"/>
                  <a:alpha val="0"/>
                </a:schemeClr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96AF4FC-4B06-491F-869A-62B84DDCC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713" y="353160"/>
            <a:ext cx="9229477" cy="898581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US" sz="4000" dirty="0">
                <a:solidFill>
                  <a:srgbClr val="FFFFFF"/>
                </a:solidFill>
              </a:rPr>
              <a:t>Modularization of the bike – </a:t>
            </a:r>
            <a:r>
              <a:rPr lang="en-US" sz="4000" dirty="0">
                <a:solidFill>
                  <a:srgbClr val="FF0000"/>
                </a:solidFill>
              </a:rPr>
              <a:t>just to introduce some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7B6CF8B-D75B-4E7D-9F0F-0E798B715AF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5748" y="2993680"/>
            <a:ext cx="5131088" cy="2373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516E42B9-0E4E-4024-84AD-EC58787994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45165" y="2850578"/>
            <a:ext cx="5131087" cy="273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6BE0C63-9AE1-4DE9-A178-598362622C17}"/>
              </a:ext>
            </a:extLst>
          </p:cNvPr>
          <p:cNvSpPr txBox="1"/>
          <p:nvPr/>
        </p:nvSpPr>
        <p:spPr>
          <a:xfrm>
            <a:off x="1987939" y="5743072"/>
            <a:ext cx="30412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Swapping modularity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9CD80C3-5C6E-4A05-8E3F-128DD326526A}"/>
              </a:ext>
            </a:extLst>
          </p:cNvPr>
          <p:cNvSpPr txBox="1"/>
          <p:nvPr/>
        </p:nvSpPr>
        <p:spPr>
          <a:xfrm>
            <a:off x="7791014" y="5665940"/>
            <a:ext cx="4514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Fabricated to fit modularity</a:t>
            </a:r>
          </a:p>
        </p:txBody>
      </p:sp>
    </p:spTree>
    <p:extLst>
      <p:ext uri="{BB962C8B-B14F-4D97-AF65-F5344CB8AC3E}">
        <p14:creationId xmlns:p14="http://schemas.microsoft.com/office/powerpoint/2010/main" val="3024413704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1249A00-A192-4D9F-B907-E48386EEDE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294538"/>
            <a:ext cx="9895951" cy="1033669"/>
          </a:xfrm>
        </p:spPr>
        <p:txBody>
          <a:bodyPr>
            <a:normAutofit/>
          </a:bodyPr>
          <a:lstStyle/>
          <a:p>
            <a:r>
              <a:rPr lang="en-US" sz="4000">
                <a:solidFill>
                  <a:srgbClr val="FFFFFF"/>
                </a:solidFill>
              </a:rPr>
              <a:t>Parametric design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9FD58B-8BE9-49AE-85D9-CA4A74DBB3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599" y="2318197"/>
            <a:ext cx="9724031" cy="3683358"/>
          </a:xfrm>
        </p:spPr>
        <p:txBody>
          <a:bodyPr anchor="ctr">
            <a:normAutofit/>
          </a:bodyPr>
          <a:lstStyle/>
          <a:p>
            <a:r>
              <a:rPr lang="en-US" sz="2000" dirty="0"/>
              <a:t>Do not understand if I get the idea of the design it self well,</a:t>
            </a:r>
          </a:p>
          <a:p>
            <a:r>
              <a:rPr lang="en-US" sz="2000" b="0" i="0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As said before, the modularity can differ from changing the length of the frame to fit our specific requirements of a customer to swapping special parts of the bike like a suspension fork + city frame in order to get a more usable bike for a large number of end users.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24813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275CBDF-4762-4C28-9CF3-A9C8079CEF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294538"/>
            <a:ext cx="9895951" cy="1033669"/>
          </a:xfrm>
        </p:spPr>
        <p:txBody>
          <a:bodyPr>
            <a:normAutofit/>
          </a:bodyPr>
          <a:lstStyle/>
          <a:p>
            <a:r>
              <a:rPr lang="en-US" sz="4000">
                <a:solidFill>
                  <a:srgbClr val="FFFFFF"/>
                </a:solidFill>
              </a:rPr>
              <a:t>Fitting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21E52B-AACF-4795-93B3-9DDFAE9E0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599" y="2318197"/>
            <a:ext cx="9724031" cy="3683358"/>
          </a:xfrm>
        </p:spPr>
        <p:txBody>
          <a:bodyPr anchor="ctr">
            <a:normAutofit/>
          </a:bodyPr>
          <a:lstStyle/>
          <a:p>
            <a:r>
              <a:rPr lang="en-US" sz="20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additional equipment and accessories</a:t>
            </a:r>
          </a:p>
          <a:p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</a:rPr>
              <a:t>Least important</a:t>
            </a:r>
          </a:p>
          <a:p>
            <a:r>
              <a:rPr lang="en-US" sz="1800" b="0" i="0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In our view, this is the last thing that a provider of a manufacturing firm should be concerned about. The main aim here is to get sorted out which bikes and what dimensions we should produce. 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 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706926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12609869-9E80-471B-A487-A53288E0E7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2CA023D-2017-4967-909A-74B50F2835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0"/>
            <a:ext cx="5323715" cy="1642970"/>
          </a:xfrm>
        </p:spPr>
        <p:txBody>
          <a:bodyPr anchor="b">
            <a:normAutofit/>
          </a:bodyPr>
          <a:lstStyle/>
          <a:p>
            <a:r>
              <a:rPr lang="en-US" sz="4000"/>
              <a:t>Questions </a:t>
            </a:r>
          </a:p>
        </p:txBody>
      </p:sp>
      <p:sp>
        <p:nvSpPr>
          <p:cNvPr id="20" name="Content Placeholder 19">
            <a:extLst>
              <a:ext uri="{FF2B5EF4-FFF2-40B4-BE49-F238E27FC236}">
                <a16:creationId xmlns:a16="http://schemas.microsoft.com/office/drawing/2014/main" id="{B1BFE01F-F808-4FBA-841E-E7C623B4C1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4923" y="2405894"/>
            <a:ext cx="5315189" cy="3535083"/>
          </a:xfrm>
        </p:spPr>
        <p:txBody>
          <a:bodyPr anchor="t">
            <a:normAutofit/>
          </a:bodyPr>
          <a:lstStyle/>
          <a:p>
            <a:endParaRPr lang="en-US" sz="200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7004738A-9D34-43E8-97D2-CA0EED4F8B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5"/>
            <a:ext cx="4092521" cy="6858000"/>
          </a:xfrm>
          <a:prstGeom prst="rect">
            <a:avLst/>
          </a:prstGeom>
          <a:gradFill>
            <a:gsLst>
              <a:gs pos="8000">
                <a:srgbClr val="000000">
                  <a:alpha val="94000"/>
                </a:srgbClr>
              </a:gs>
              <a:gs pos="100000">
                <a:schemeClr val="accent1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8B8D07F-F13E-443E-BA68-2D26672D76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2"/>
            <a:ext cx="4092521" cy="6400369"/>
          </a:xfrm>
          <a:prstGeom prst="rect">
            <a:avLst/>
          </a:prstGeom>
          <a:gradFill>
            <a:gsLst>
              <a:gs pos="3100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  <a:alpha val="26000"/>
                </a:scheme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2813A4FA-24A5-41ED-A534-3807D1B2F3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22"/>
            <a:ext cx="4068667" cy="6400389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72000">
                <a:srgbClr val="000000">
                  <a:alpha val="21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3944F27-CA70-4E84-A51A-E6BF895589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10"/>
            <a:ext cx="3611467" cy="6857997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93000">
                <a:srgbClr val="000000">
                  <a:alpha val="29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Content Placeholder 10" descr="Help">
            <a:extLst>
              <a:ext uri="{FF2B5EF4-FFF2-40B4-BE49-F238E27FC236}">
                <a16:creationId xmlns:a16="http://schemas.microsoft.com/office/drawing/2014/main" id="{70A145C4-43A0-48CB-BB37-66F139964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75967" y="1359681"/>
            <a:ext cx="4170530" cy="4170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7593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</TotalTime>
  <Words>240</Words>
  <Application>Microsoft Office PowerPoint</Application>
  <PresentationFormat>Widescreen</PresentationFormat>
  <Paragraphs>35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Segoe UI</vt:lpstr>
      <vt:lpstr>WordVisi_MSFontService</vt:lpstr>
      <vt:lpstr>Office Theme</vt:lpstr>
      <vt:lpstr>Standardization  &amp;  modularization</vt:lpstr>
      <vt:lpstr>Content</vt:lpstr>
      <vt:lpstr>Introduction</vt:lpstr>
      <vt:lpstr>Standardization</vt:lpstr>
      <vt:lpstr>Modularization</vt:lpstr>
      <vt:lpstr>Modularization of the bike – just to introduce some</vt:lpstr>
      <vt:lpstr>Parametric design</vt:lpstr>
      <vt:lpstr>Fitting</vt:lpstr>
      <vt:lpstr>Questions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Standardization  &amp;  modularization</dc:title>
  <dc:creator>Jakub Malínek</dc:creator>
  <cp:lastModifiedBy>Jakub Malínek</cp:lastModifiedBy>
  <cp:revision>1</cp:revision>
  <dcterms:created xsi:type="dcterms:W3CDTF">2022-03-08T14:55:37Z</dcterms:created>
  <dcterms:modified xsi:type="dcterms:W3CDTF">2022-03-08T15:17:38Z</dcterms:modified>
</cp:coreProperties>
</file>