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4695" autoAdjust="0"/>
  </p:normalViewPr>
  <p:slideViewPr>
    <p:cSldViewPr>
      <p:cViewPr varScale="1">
        <p:scale>
          <a:sx n="45" d="100"/>
          <a:sy n="45" d="100"/>
        </p:scale>
        <p:origin x="-103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01FBF3-93A8-40FE-8804-0D8665BB1CDF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D7E81F-6E63-4D39-BA0A-09A9D265F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7E81F-6E63-4D39-BA0A-09A9D265F0C9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3D18-D338-4F4B-B56B-BA3FB0FD9CF4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BB6D4-CF5F-4C03-86EB-C73F05B615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3D18-D338-4F4B-B56B-BA3FB0FD9CF4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BB6D4-CF5F-4C03-86EB-C73F05B615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3D18-D338-4F4B-B56B-BA3FB0FD9CF4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BB6D4-CF5F-4C03-86EB-C73F05B615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3D18-D338-4F4B-B56B-BA3FB0FD9CF4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BB6D4-CF5F-4C03-86EB-C73F05B615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3D18-D338-4F4B-B56B-BA3FB0FD9CF4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BB6D4-CF5F-4C03-86EB-C73F05B615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3D18-D338-4F4B-B56B-BA3FB0FD9CF4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BB6D4-CF5F-4C03-86EB-C73F05B615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3D18-D338-4F4B-B56B-BA3FB0FD9CF4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BB6D4-CF5F-4C03-86EB-C73F05B615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3D18-D338-4F4B-B56B-BA3FB0FD9CF4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BB6D4-CF5F-4C03-86EB-C73F05B615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3D18-D338-4F4B-B56B-BA3FB0FD9CF4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BB6D4-CF5F-4C03-86EB-C73F05B615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3D18-D338-4F4B-B56B-BA3FB0FD9CF4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BB6D4-CF5F-4C03-86EB-C73F05B615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E3D18-D338-4F4B-B56B-BA3FB0FD9CF4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BB6D4-CF5F-4C03-86EB-C73F05B615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4E3D18-D338-4F4B-B56B-BA3FB0FD9CF4}" type="datetimeFigureOut">
              <a:rPr lang="cs-CZ" smtClean="0"/>
              <a:pPr/>
              <a:t>15.11.2010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BB6D4-CF5F-4C03-86EB-C73F05B615A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&#344;e&#353;en&#237;_konflikt&#367;" TargetMode="External"/><Relationship Id="rId2" Type="http://schemas.openxmlformats.org/officeDocument/2006/relationships/hyperlink" Target="http://cs.wikipedia.org/wiki/Konflik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420888"/>
            <a:ext cx="7772400" cy="1470025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Konflikt a jeho řešení</a:t>
            </a:r>
            <a:endParaRPr lang="cs-CZ" sz="4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228184" y="5589240"/>
            <a:ext cx="2336304" cy="697632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OTP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Definice konfliktu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997152"/>
          </a:xfrm>
        </p:spPr>
        <p:txBody>
          <a:bodyPr/>
          <a:lstStyle/>
          <a:p>
            <a:r>
              <a:rPr lang="cs-CZ" dirty="0" smtClean="0"/>
              <a:t>konflikt vzniká </a:t>
            </a:r>
            <a:r>
              <a:rPr lang="cs-CZ" dirty="0"/>
              <a:t>když dvě nebo více stran, z nichž jedna je obvykle silnější, tvrdí, že mají právo na omezené zdroje nebo na jistý způsob jednání, které může zmařit touhy ostatních</a:t>
            </a:r>
          </a:p>
        </p:txBody>
      </p:sp>
      <p:pic>
        <p:nvPicPr>
          <p:cNvPr id="4" name="Picture 2" descr="C:\Users\Matěj\Downloads\bit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789040"/>
            <a:ext cx="3600400" cy="26531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Matěj\Downloads\conflic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844824"/>
            <a:ext cx="3440033" cy="3359531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Další příčiny </a:t>
            </a:r>
            <a:r>
              <a:rPr lang="cs-CZ" b="1" dirty="0" smtClean="0"/>
              <a:t>konfliktů: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5688632" cy="5112568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/>
              <a:t>Špatná </a:t>
            </a:r>
            <a:r>
              <a:rPr lang="cs-CZ" b="1" dirty="0" smtClean="0"/>
              <a:t>komunikace</a:t>
            </a:r>
            <a:r>
              <a:rPr lang="cs-CZ" dirty="0"/>
              <a:t> </a:t>
            </a:r>
            <a:r>
              <a:rPr lang="cs-CZ" dirty="0" smtClean="0"/>
              <a:t> - nepřesné předání </a:t>
            </a:r>
            <a:r>
              <a:rPr lang="cs-CZ" dirty="0" err="1" smtClean="0"/>
              <a:t>infromací</a:t>
            </a:r>
            <a:r>
              <a:rPr lang="cs-CZ" dirty="0" smtClean="0"/>
              <a:t> </a:t>
            </a:r>
            <a:r>
              <a:rPr lang="cs-CZ" smtClean="0"/>
              <a:t>a interpretace</a:t>
            </a:r>
            <a:endParaRPr lang="cs-CZ" dirty="0" smtClean="0"/>
          </a:p>
          <a:p>
            <a:endParaRPr lang="cs-CZ" dirty="0"/>
          </a:p>
          <a:p>
            <a:r>
              <a:rPr lang="cs-CZ" b="1" dirty="0"/>
              <a:t>Vnímané </a:t>
            </a:r>
            <a:r>
              <a:rPr lang="cs-CZ" b="1" dirty="0" smtClean="0"/>
              <a:t>rozdíly - </a:t>
            </a:r>
            <a:r>
              <a:rPr lang="cs-CZ" dirty="0" smtClean="0"/>
              <a:t>konflikty </a:t>
            </a:r>
            <a:r>
              <a:rPr lang="cs-CZ" dirty="0"/>
              <a:t>mezi rasami, náboženstvími, politickými </a:t>
            </a:r>
            <a:r>
              <a:rPr lang="cs-CZ" dirty="0" smtClean="0"/>
              <a:t>systémy</a:t>
            </a:r>
          </a:p>
          <a:p>
            <a:endParaRPr lang="cs-CZ" dirty="0"/>
          </a:p>
          <a:p>
            <a:r>
              <a:rPr lang="cs-CZ" b="1" dirty="0"/>
              <a:t>Biologické </a:t>
            </a:r>
            <a:r>
              <a:rPr lang="cs-CZ" b="1" dirty="0" smtClean="0"/>
              <a:t>sklony</a:t>
            </a:r>
            <a:r>
              <a:rPr lang="cs-CZ" b="1" dirty="0"/>
              <a:t> </a:t>
            </a:r>
            <a:r>
              <a:rPr lang="cs-CZ" b="1" dirty="0" smtClean="0"/>
              <a:t>-</a:t>
            </a:r>
            <a:r>
              <a:rPr lang="cs-CZ" dirty="0" smtClean="0"/>
              <a:t> </a:t>
            </a:r>
            <a:r>
              <a:rPr lang="cs-CZ" dirty="0"/>
              <a:t>Pramení z darwinovské koncepce přežití. Předpokládá se, že konflikt je přirozený a </a:t>
            </a:r>
            <a:r>
              <a:rPr lang="cs-CZ" dirty="0" smtClean="0"/>
              <a:t>zdravý</a:t>
            </a:r>
          </a:p>
          <a:p>
            <a:endParaRPr lang="cs-CZ" dirty="0"/>
          </a:p>
          <a:p>
            <a:r>
              <a:rPr lang="cs-CZ" b="1" dirty="0"/>
              <a:t>Prostorové </a:t>
            </a:r>
            <a:r>
              <a:rPr lang="cs-CZ" b="1" dirty="0" smtClean="0"/>
              <a:t>vztahy</a:t>
            </a:r>
            <a:r>
              <a:rPr lang="cs-CZ" b="1" dirty="0"/>
              <a:t> </a:t>
            </a:r>
            <a:r>
              <a:rPr lang="cs-CZ" b="1" dirty="0" smtClean="0"/>
              <a:t>-</a:t>
            </a:r>
            <a:r>
              <a:rPr lang="cs-CZ" dirty="0" smtClean="0"/>
              <a:t> V</a:t>
            </a:r>
            <a:r>
              <a:rPr lang="cs-CZ" dirty="0"/>
              <a:t> přeplněném prostoru obvykle vzplane </a:t>
            </a:r>
            <a:r>
              <a:rPr lang="cs-CZ" dirty="0" smtClean="0"/>
              <a:t>konflikt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Konflikt může být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Skrytý, otevřený, násilný</a:t>
            </a:r>
          </a:p>
          <a:p>
            <a:endParaRPr lang="cs-CZ" b="1" dirty="0"/>
          </a:p>
          <a:p>
            <a:r>
              <a:rPr lang="cs-CZ" b="1" dirty="0" smtClean="0"/>
              <a:t>Názorový, mocenský</a:t>
            </a:r>
          </a:p>
          <a:p>
            <a:endParaRPr lang="cs-CZ" b="1" dirty="0"/>
          </a:p>
          <a:p>
            <a:r>
              <a:rPr lang="cs-CZ" b="1" dirty="0" smtClean="0"/>
              <a:t>Vnitřní, vnější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7" name="Picture 2" descr="C:\Users\Matěj\Downloads\sc_ussr_u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356992"/>
            <a:ext cx="4196103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Přínosy a negativa konfliktu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3074" name="Picture 2" descr="C:\Users\Matěj\Downloads\500px-PlusMinus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09692" y="980728"/>
            <a:ext cx="3034308" cy="2087604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211144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/>
              <a:t>+</a:t>
            </a:r>
            <a:r>
              <a:rPr lang="cs-CZ" dirty="0"/>
              <a:t> podporuje </a:t>
            </a:r>
            <a:r>
              <a:rPr lang="cs-CZ" dirty="0" smtClean="0"/>
              <a:t>rozvoj, </a:t>
            </a:r>
          </a:p>
          <a:p>
            <a:pPr>
              <a:buNone/>
            </a:pPr>
            <a:r>
              <a:rPr lang="cs-CZ" dirty="0" smtClean="0"/>
              <a:t>+ podporuje </a:t>
            </a:r>
            <a:r>
              <a:rPr lang="cs-CZ" dirty="0"/>
              <a:t>tvořivost a </a:t>
            </a:r>
            <a:r>
              <a:rPr lang="cs-CZ" dirty="0" smtClean="0"/>
              <a:t>vylepšení, </a:t>
            </a:r>
          </a:p>
          <a:p>
            <a:pPr>
              <a:buNone/>
            </a:pPr>
            <a:r>
              <a:rPr lang="cs-CZ" dirty="0" smtClean="0"/>
              <a:t>+ rozvíjí </a:t>
            </a:r>
            <a:r>
              <a:rPr lang="cs-CZ" dirty="0"/>
              <a:t>umění jednat s </a:t>
            </a:r>
            <a:r>
              <a:rPr lang="cs-CZ" dirty="0" smtClean="0"/>
              <a:t>lidmi,</a:t>
            </a:r>
          </a:p>
          <a:p>
            <a:pPr>
              <a:buNone/>
            </a:pPr>
            <a:r>
              <a:rPr lang="cs-CZ" dirty="0" smtClean="0"/>
              <a:t>+  podporuje </a:t>
            </a:r>
            <a:r>
              <a:rPr lang="cs-CZ" dirty="0"/>
              <a:t>vzájemné pochopení různých </a:t>
            </a:r>
            <a:r>
              <a:rPr lang="cs-CZ" dirty="0" smtClean="0"/>
              <a:t>hodnot, </a:t>
            </a:r>
          </a:p>
          <a:p>
            <a:pPr>
              <a:buNone/>
            </a:pPr>
            <a:r>
              <a:rPr lang="cs-CZ" dirty="0" smtClean="0"/>
              <a:t>+ podporuje </a:t>
            </a:r>
            <a:r>
              <a:rPr lang="cs-CZ" dirty="0"/>
              <a:t>společenské změny a </a:t>
            </a:r>
            <a:r>
              <a:rPr lang="cs-CZ" dirty="0" smtClean="0"/>
              <a:t>pokrok</a:t>
            </a:r>
          </a:p>
          <a:p>
            <a:pPr>
              <a:buNone/>
            </a:pPr>
            <a:endParaRPr lang="cs-CZ" dirty="0" smtClean="0"/>
          </a:p>
          <a:p>
            <a:pPr lvl="0">
              <a:buNone/>
            </a:pPr>
            <a:r>
              <a:rPr lang="cs-CZ" dirty="0" smtClean="0"/>
              <a:t>- </a:t>
            </a:r>
            <a:r>
              <a:rPr lang="cs-CZ" dirty="0"/>
              <a:t>zvýšené napětí mezi </a:t>
            </a:r>
            <a:r>
              <a:rPr lang="cs-CZ" dirty="0" smtClean="0"/>
              <a:t>stranami, nižší </a:t>
            </a:r>
            <a:r>
              <a:rPr lang="cs-CZ" dirty="0"/>
              <a:t>produktivita, n</a:t>
            </a:r>
            <a:r>
              <a:rPr lang="cs-CZ" dirty="0" smtClean="0"/>
              <a:t>ižší </a:t>
            </a:r>
            <a:r>
              <a:rPr lang="cs-CZ" dirty="0"/>
              <a:t>mezilidská soudržnost</a:t>
            </a:r>
            <a:r>
              <a:rPr lang="cs-CZ" dirty="0" smtClean="0"/>
              <a:t>,</a:t>
            </a:r>
            <a:endParaRPr lang="cs-CZ" dirty="0"/>
          </a:p>
          <a:p>
            <a:pPr lvl="0">
              <a:buNone/>
            </a:pPr>
            <a:r>
              <a:rPr lang="cs-CZ" dirty="0" smtClean="0"/>
              <a:t>- V</a:t>
            </a:r>
            <a:r>
              <a:rPr lang="cs-CZ" dirty="0"/>
              <a:t> zájmu podpory různých stran se přijímají nesprávná řešení.</a:t>
            </a:r>
          </a:p>
          <a:p>
            <a:pPr lvl="0">
              <a:buNone/>
            </a:pPr>
            <a:r>
              <a:rPr lang="cs-CZ" dirty="0" smtClean="0"/>
              <a:t>- Postavení </a:t>
            </a:r>
            <a:r>
              <a:rPr lang="cs-CZ" dirty="0"/>
              <a:t>a samolibost získávají vyšší důležitost než rozum a skutečnost.</a:t>
            </a:r>
          </a:p>
          <a:p>
            <a:pPr lvl="0">
              <a:buNone/>
            </a:pPr>
            <a:r>
              <a:rPr lang="cs-CZ" dirty="0" smtClean="0"/>
              <a:t> - možnost </a:t>
            </a:r>
            <a:r>
              <a:rPr lang="cs-CZ" dirty="0"/>
              <a:t>zvýšení nákladů souvisejících s přípravami na vyjednávání, náklady na zprostředkování a arbitráž či případné soudní výlohy.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těj\Downloads\justic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3541744" cy="381642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Způsoby řešení konfliktu: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63888" y="1628800"/>
            <a:ext cx="5328592" cy="475252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dirty="0"/>
              <a:t> </a:t>
            </a:r>
            <a:r>
              <a:rPr lang="cs-CZ" dirty="0"/>
              <a:t> </a:t>
            </a:r>
          </a:p>
          <a:p>
            <a:r>
              <a:rPr lang="cs-CZ" dirty="0"/>
              <a:t> </a:t>
            </a:r>
            <a:r>
              <a:rPr lang="cs-CZ" b="1" dirty="0" smtClean="0"/>
              <a:t>Uplatnění moci - </a:t>
            </a:r>
            <a:r>
              <a:rPr lang="cs-CZ" dirty="0" smtClean="0"/>
              <a:t>V tomto případě vítězí nejsilnější strana. </a:t>
            </a:r>
            <a:endParaRPr lang="cs-CZ" dirty="0"/>
          </a:p>
          <a:p>
            <a:endParaRPr lang="cs-CZ" dirty="0"/>
          </a:p>
          <a:p>
            <a:r>
              <a:rPr lang="cs-CZ" dirty="0"/>
              <a:t> </a:t>
            </a:r>
            <a:r>
              <a:rPr lang="cs-CZ" b="1" dirty="0" smtClean="0"/>
              <a:t>Uplatnění práv - </a:t>
            </a:r>
            <a:r>
              <a:rPr lang="cs-CZ" dirty="0" smtClean="0"/>
              <a:t>Rozhoduje se podle požadavků práva nebo kulturních zvyklostí.</a:t>
            </a:r>
          </a:p>
          <a:p>
            <a:pPr>
              <a:buNone/>
            </a:pPr>
            <a:r>
              <a:rPr lang="cs-CZ" dirty="0"/>
              <a:t> 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b="1" dirty="0" smtClean="0"/>
              <a:t>Uplatnění zájmů obou stran - </a:t>
            </a:r>
            <a:r>
              <a:rPr lang="cs-CZ" dirty="0" smtClean="0"/>
              <a:t>Obě strany jsou na sobě vzájemně závislé a proto přijmou kompromis.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b="1" dirty="0" smtClean="0"/>
              <a:t>Konflikty se dají urovnávat následujícími metodami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/>
              <a:t>Nadvláda -</a:t>
            </a:r>
            <a:r>
              <a:rPr lang="cs-CZ" dirty="0" smtClean="0"/>
              <a:t> Jedna strana je výrazně silnější a nepotřebuje druhou.</a:t>
            </a:r>
          </a:p>
          <a:p>
            <a:r>
              <a:rPr lang="cs-CZ" b="1" dirty="0" smtClean="0"/>
              <a:t>Kapitulace -</a:t>
            </a:r>
            <a:r>
              <a:rPr lang="cs-CZ" dirty="0" smtClean="0"/>
              <a:t> Jedna strana se raději vzdá a přestane usilovat o to, co chce.</a:t>
            </a:r>
          </a:p>
          <a:p>
            <a:r>
              <a:rPr lang="cs-CZ" b="1" dirty="0" smtClean="0"/>
              <a:t>Vyjednávání -</a:t>
            </a:r>
            <a:r>
              <a:rPr lang="cs-CZ" dirty="0" smtClean="0"/>
              <a:t> K vyjednávání obvykle dojde tehdy, jsou-li na sobě obě strany vzájemně závislé, mají moc vzájemně se poškodit a mají různé cíle.</a:t>
            </a:r>
          </a:p>
          <a:p>
            <a:r>
              <a:rPr lang="cs-CZ" b="1" dirty="0" smtClean="0"/>
              <a:t>Odkládání -</a:t>
            </a:r>
            <a:r>
              <a:rPr lang="cs-CZ" dirty="0" smtClean="0"/>
              <a:t> Obě strany se pokoušejí vyhnout se konfliktu.</a:t>
            </a:r>
          </a:p>
          <a:p>
            <a:r>
              <a:rPr lang="cs-CZ" b="1" dirty="0" smtClean="0"/>
              <a:t>Spolupráce - </a:t>
            </a:r>
            <a:r>
              <a:rPr lang="cs-CZ" dirty="0" smtClean="0"/>
              <a:t>Obě strany spolupracují a soustředí se na možnosti a výsledky, které jsou v souladu s jejich potřebami a usilováním.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4525963"/>
          </a:xfrm>
        </p:spPr>
        <p:txBody>
          <a:bodyPr/>
          <a:lstStyle/>
          <a:p>
            <a:r>
              <a:rPr lang="cs-CZ" b="1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http://cs.wikipedia.org/wiki/Konflikt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http://cs.wikipedia.org/wiki/Řešení_konfliktů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www.</a:t>
            </a:r>
            <a:r>
              <a:rPr lang="cs-CZ" dirty="0" err="1" smtClean="0"/>
              <a:t>zahoran.cz</a:t>
            </a:r>
            <a:r>
              <a:rPr lang="cs-CZ" dirty="0" smtClean="0"/>
              <a:t>/data/</a:t>
            </a:r>
            <a:r>
              <a:rPr lang="cs-CZ" dirty="0" err="1" smtClean="0"/>
              <a:t>zahoran</a:t>
            </a:r>
            <a:r>
              <a:rPr lang="cs-CZ" dirty="0" smtClean="0"/>
              <a:t>_se_</a:t>
            </a:r>
            <a:r>
              <a:rPr lang="cs-CZ" dirty="0" err="1" smtClean="0"/>
              <a:t>vzdelava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148064" y="5589240"/>
            <a:ext cx="3672408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3200" dirty="0" smtClean="0"/>
              <a:t>Děkuji za pozornost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2971</TotalTime>
  <Words>137</Words>
  <Application>Microsoft Office PowerPoint</Application>
  <PresentationFormat>Předvádění na obrazovce (4:3)</PresentationFormat>
  <Paragraphs>48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Konflikt a jeho řešení</vt:lpstr>
      <vt:lpstr>Definice konfliktu</vt:lpstr>
      <vt:lpstr>Další příčiny konfliktů:</vt:lpstr>
      <vt:lpstr>Konflikt může být:</vt:lpstr>
      <vt:lpstr>Přínosy a negativa konfliktu:</vt:lpstr>
      <vt:lpstr>Způsoby řešení konfliktu:</vt:lpstr>
      <vt:lpstr>Konflikty se dají urovnávat následujícími metodami: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Matěj</dc:creator>
  <cp:lastModifiedBy>Matěj</cp:lastModifiedBy>
  <cp:revision>67</cp:revision>
  <dcterms:created xsi:type="dcterms:W3CDTF">2010-10-18T12:13:22Z</dcterms:created>
  <dcterms:modified xsi:type="dcterms:W3CDTF">2010-11-15T19:42:21Z</dcterms:modified>
</cp:coreProperties>
</file>