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61" r:id="rId4"/>
    <p:sldId id="262" r:id="rId5"/>
    <p:sldId id="264" r:id="rId6"/>
    <p:sldId id="263" r:id="rId7"/>
    <p:sldId id="265" r:id="rId8"/>
    <p:sldId id="268" r:id="rId9"/>
    <p:sldId id="269" r:id="rId10"/>
    <p:sldId id="270" r:id="rId11"/>
    <p:sldId id="271" r:id="rId12"/>
    <p:sldId id="256" r:id="rId13"/>
    <p:sldId id="259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78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862D962-45AC-46AE-8718-03307CB3C366}" type="datetimeFigureOut">
              <a:rPr lang="cs-CZ" smtClean="0"/>
              <a:t>2.11.2010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8D0A14F-79D4-4E05-A9A8-CE0A5D0494E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rdinace.cz/clanek/stres/" TargetMode="External"/><Relationship Id="rId2" Type="http://schemas.openxmlformats.org/officeDocument/2006/relationships/hyperlink" Target="http://cs.wikipedia.org/wiki/Stres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vyplnto.cz/realizovane-pruzkumy/stres/" TargetMode="External"/><Relationship Id="rId4" Type="http://schemas.openxmlformats.org/officeDocument/2006/relationships/hyperlink" Target="http://www.fek.zcu.cz/cz/cecev/mes_mat/stres/stre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2915816" y="4981858"/>
            <a:ext cx="5637010" cy="882119"/>
          </a:xfrm>
        </p:spPr>
        <p:txBody>
          <a:bodyPr>
            <a:normAutofit/>
          </a:bodyPr>
          <a:lstStyle/>
          <a:p>
            <a:pPr algn="r"/>
            <a:r>
              <a:rPr lang="cs-CZ" b="1" dirty="0"/>
              <a:t>v</a:t>
            </a:r>
            <a:r>
              <a:rPr lang="cs-CZ" b="1" dirty="0" smtClean="0"/>
              <a:t>ypracoval Vojtěch Příhoda</a:t>
            </a:r>
          </a:p>
          <a:p>
            <a:pPr algn="r"/>
            <a:r>
              <a:rPr lang="cs-CZ" b="1" dirty="0" smtClean="0"/>
              <a:t>2010</a:t>
            </a:r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8000" dirty="0" smtClean="0"/>
              <a:t>STRES</a:t>
            </a:r>
            <a:endParaRPr lang="cs-CZ" sz="8000" dirty="0"/>
          </a:p>
        </p:txBody>
      </p:sp>
      <p:pic>
        <p:nvPicPr>
          <p:cNvPr id="5" name="Picture 2" descr="http://www.islandcrisis.net/wp-content/uploads/2009/04/stres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68" l="929" r="99381">
                        <a14:foregroundMark x1="60062" y1="30897" x2="65944" y2="30897"/>
                        <a14:foregroundMark x1="45201" y1="30897" x2="61610" y2="30233"/>
                        <a14:foregroundMark x1="52941" y1="31561" x2="53560" y2="48505"/>
                        <a14:foregroundMark x1="40557" y1="29568" x2="65635" y2="44518"/>
                        <a14:foregroundMark x1="57585" y1="43522" x2="70588" y2="33887"/>
                        <a14:foregroundMark x1="59752" y1="32226" x2="71827" y2="43189"/>
                        <a14:foregroundMark x1="55418" y1="71761" x2="64396" y2="44518"/>
                        <a14:foregroundMark x1="55108" y1="68771" x2="64706" y2="68771"/>
                        <a14:foregroundMark x1="55418" y1="53488" x2="63777" y2="54485"/>
                        <a14:foregroundMark x1="66873" y1="55482" x2="71827" y2="54817"/>
                        <a14:foregroundMark x1="56347" y1="76412" x2="56966" y2="99668"/>
                        <a14:foregroundMark x1="66563" y1="73754" x2="49536" y2="99668"/>
                        <a14:foregroundMark x1="44892" y1="73090" x2="66873" y2="97674"/>
                        <a14:foregroundMark x1="91022" y1="52159" x2="94737" y2="51827"/>
                        <a14:foregroundMark x1="90093" y1="49502" x2="98142" y2="49834"/>
                        <a14:foregroundMark x1="96285" y1="51827" x2="99690" y2="50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79" y="2348881"/>
            <a:ext cx="4838690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86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920880" cy="5256584"/>
          </a:xfrm>
        </p:spPr>
        <p:txBody>
          <a:bodyPr>
            <a:noAutofit/>
          </a:bodyPr>
          <a:lstStyle/>
          <a:p>
            <a:r>
              <a:rPr lang="cs-CZ" sz="2000" dirty="0" smtClean="0"/>
              <a:t>= reakce </a:t>
            </a:r>
            <a:r>
              <a:rPr lang="cs-CZ" sz="2000" dirty="0"/>
              <a:t>organismu na stresový podnět </a:t>
            </a:r>
            <a:r>
              <a:rPr lang="cs-CZ" sz="2000" dirty="0" smtClean="0"/>
              <a:t>(stresor)</a:t>
            </a:r>
          </a:p>
          <a:p>
            <a:r>
              <a:rPr lang="cs-CZ" sz="2000" dirty="0" smtClean="0"/>
              <a:t>= reakce </a:t>
            </a:r>
            <a:r>
              <a:rPr lang="cs-CZ" sz="2000" dirty="0"/>
              <a:t>organismu na nadměrnou </a:t>
            </a:r>
            <a:r>
              <a:rPr lang="cs-CZ" sz="2000" dirty="0" smtClean="0"/>
              <a:t>zátěž</a:t>
            </a:r>
            <a:endParaRPr lang="cs-CZ" sz="2000" dirty="0"/>
          </a:p>
          <a:p>
            <a:r>
              <a:rPr lang="cs-CZ" sz="2000" dirty="0"/>
              <a:t>	</a:t>
            </a:r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864096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Definice</a:t>
            </a:r>
            <a:endParaRPr lang="cs-CZ" sz="3200" dirty="0"/>
          </a:p>
        </p:txBody>
      </p:sp>
      <p:sp>
        <p:nvSpPr>
          <p:cNvPr id="5" name="Nadpis 5"/>
          <p:cNvSpPr txBox="1">
            <a:spLocks/>
          </p:cNvSpPr>
          <p:nvPr/>
        </p:nvSpPr>
        <p:spPr>
          <a:xfrm>
            <a:off x="1019105" y="2420888"/>
            <a:ext cx="7175351" cy="63964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cs-CZ" sz="3200" dirty="0" smtClean="0"/>
              <a:t>Stresory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617097" y="3140968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dirty="0"/>
              <a:t>1) Fyzikální     	- prudké světlo, nadměrný hluk, nízká nebo </a:t>
            </a:r>
          </a:p>
          <a:p>
            <a:pPr lvl="0"/>
            <a:r>
              <a:rPr lang="cs-CZ" sz="2000" dirty="0"/>
              <a:t>		</a:t>
            </a:r>
            <a:r>
              <a:rPr lang="cs-CZ" sz="2000" dirty="0" smtClean="0"/>
              <a:t>  vysoká </a:t>
            </a:r>
            <a:r>
              <a:rPr lang="cs-CZ" sz="2000" dirty="0"/>
              <a:t>teplota</a:t>
            </a:r>
          </a:p>
          <a:p>
            <a:pPr lvl="0"/>
            <a:endParaRPr lang="cs-CZ" sz="2000" dirty="0" smtClean="0"/>
          </a:p>
          <a:p>
            <a:pPr lvl="0"/>
            <a:r>
              <a:rPr lang="cs-CZ" sz="2000" dirty="0" smtClean="0"/>
              <a:t>2</a:t>
            </a:r>
            <a:r>
              <a:rPr lang="cs-CZ" sz="2000" dirty="0"/>
              <a:t>) Psychické	- </a:t>
            </a:r>
            <a:r>
              <a:rPr lang="cs-CZ" sz="2000" dirty="0" smtClean="0"/>
              <a:t>zodpovědnost</a:t>
            </a:r>
            <a:endParaRPr lang="cs-CZ" sz="2000" dirty="0"/>
          </a:p>
          <a:p>
            <a:pPr lvl="0"/>
            <a:r>
              <a:rPr lang="cs-CZ" sz="2000" dirty="0"/>
              <a:t>		- práce nebo </a:t>
            </a:r>
            <a:r>
              <a:rPr lang="cs-CZ" sz="2000" dirty="0" smtClean="0"/>
              <a:t>škola</a:t>
            </a:r>
          </a:p>
          <a:p>
            <a:pPr lvl="0"/>
            <a:r>
              <a:rPr lang="cs-CZ" sz="2000" dirty="0"/>
              <a:t>	</a:t>
            </a:r>
            <a:r>
              <a:rPr lang="cs-CZ" sz="2000" dirty="0" smtClean="0"/>
              <a:t>	</a:t>
            </a:r>
            <a:r>
              <a:rPr lang="cs-CZ" sz="2000" dirty="0" smtClean="0"/>
              <a:t>- </a:t>
            </a:r>
            <a:r>
              <a:rPr lang="cs-CZ" sz="2000" dirty="0"/>
              <a:t>frustrace, nesplněná </a:t>
            </a:r>
            <a:r>
              <a:rPr lang="cs-CZ" sz="2000" dirty="0" smtClean="0"/>
              <a:t>očekávání, věk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331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395536" y="692696"/>
            <a:ext cx="8568952" cy="5256584"/>
          </a:xfrm>
        </p:spPr>
        <p:txBody>
          <a:bodyPr>
            <a:noAutofit/>
          </a:bodyPr>
          <a:lstStyle/>
          <a:p>
            <a:pPr lvl="0"/>
            <a:r>
              <a:rPr lang="cs-CZ" sz="2000" dirty="0"/>
              <a:t>3) Sociální	- osobní </a:t>
            </a:r>
            <a:r>
              <a:rPr lang="cs-CZ" sz="2000" dirty="0" smtClean="0"/>
              <a:t>vztahy</a:t>
            </a:r>
          </a:p>
          <a:p>
            <a:pPr lvl="0"/>
            <a:r>
              <a:rPr lang="cs-CZ" sz="2000" dirty="0"/>
              <a:t>		- životní </a:t>
            </a:r>
            <a:r>
              <a:rPr lang="cs-CZ" sz="2000" dirty="0" smtClean="0"/>
              <a:t>styl</a:t>
            </a:r>
          </a:p>
          <a:p>
            <a:pPr lvl="0"/>
            <a:endParaRPr lang="cs-CZ" sz="2000" dirty="0"/>
          </a:p>
          <a:p>
            <a:pPr lvl="0"/>
            <a:r>
              <a:rPr lang="cs-CZ" sz="2000" dirty="0" smtClean="0"/>
              <a:t>4</a:t>
            </a:r>
            <a:r>
              <a:rPr lang="cs-CZ" sz="2000" dirty="0" smtClean="0"/>
              <a:t>) Traumatické	- různé </a:t>
            </a:r>
            <a:r>
              <a:rPr lang="cs-CZ" sz="2000" dirty="0" smtClean="0"/>
              <a:t>události</a:t>
            </a:r>
          </a:p>
          <a:p>
            <a:pPr lvl="0"/>
            <a:endParaRPr lang="cs-CZ" sz="2000" dirty="0"/>
          </a:p>
          <a:p>
            <a:pPr lvl="0"/>
            <a:r>
              <a:rPr lang="cs-CZ" sz="2000" dirty="0" smtClean="0"/>
              <a:t>5</a:t>
            </a:r>
            <a:r>
              <a:rPr lang="cs-CZ" sz="2000" dirty="0" smtClean="0"/>
              <a:t>) Dětské	- v případě </a:t>
            </a:r>
            <a:r>
              <a:rPr lang="cs-CZ" sz="2000" dirty="0"/>
              <a:t>vystavení stresu v raném </a:t>
            </a:r>
            <a:r>
              <a:rPr lang="cs-CZ" sz="2000" dirty="0" smtClean="0"/>
              <a:t>věku</a:t>
            </a:r>
          </a:p>
          <a:p>
            <a:pPr lvl="0"/>
            <a:r>
              <a:rPr lang="cs-CZ" sz="2000" dirty="0"/>
              <a:t>	</a:t>
            </a:r>
            <a:r>
              <a:rPr lang="cs-CZ" sz="2000" dirty="0" smtClean="0"/>
              <a:t>	- to může </a:t>
            </a:r>
            <a:r>
              <a:rPr lang="cs-CZ" sz="2000" dirty="0"/>
              <a:t>trvale zvýšit odpověď na </a:t>
            </a:r>
            <a:r>
              <a:rPr lang="cs-CZ" sz="2000" dirty="0" smtClean="0"/>
              <a:t>stres</a:t>
            </a:r>
            <a:endParaRPr lang="cs-CZ" sz="2000" dirty="0"/>
          </a:p>
        </p:txBody>
      </p:sp>
      <p:pic>
        <p:nvPicPr>
          <p:cNvPr id="6146" name="Picture 2" descr="E:\Soubory\Vš\3. semestr\PSYCH\stres-obrazky\stres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17032"/>
            <a:ext cx="428222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90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827584" y="1124744"/>
            <a:ext cx="7920880" cy="5256584"/>
          </a:xfrm>
        </p:spPr>
        <p:txBody>
          <a:bodyPr>
            <a:noAutofit/>
          </a:bodyPr>
          <a:lstStyle/>
          <a:p>
            <a:r>
              <a:rPr lang="cs-CZ" sz="2000" dirty="0" smtClean="0"/>
              <a:t>1)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Eustres</a:t>
            </a:r>
            <a:r>
              <a:rPr lang="cs-CZ" sz="2000" b="1" dirty="0" smtClean="0"/>
              <a:t> </a:t>
            </a:r>
            <a:r>
              <a:rPr lang="cs-CZ" sz="2000" dirty="0" smtClean="0"/>
              <a:t>- pozitivní </a:t>
            </a:r>
            <a:r>
              <a:rPr lang="cs-CZ" sz="2000" dirty="0"/>
              <a:t>zátěž, </a:t>
            </a:r>
            <a:r>
              <a:rPr lang="cs-CZ" sz="2000" dirty="0" smtClean="0"/>
              <a:t>stimuluje </a:t>
            </a:r>
            <a:r>
              <a:rPr lang="cs-CZ" sz="2000" dirty="0" smtClean="0"/>
              <a:t>k </a:t>
            </a:r>
            <a:r>
              <a:rPr lang="cs-CZ" sz="2000" dirty="0"/>
              <a:t>vyšším </a:t>
            </a:r>
            <a:r>
              <a:rPr lang="cs-CZ" sz="2000" dirty="0" smtClean="0"/>
              <a:t>výkonům</a:t>
            </a:r>
          </a:p>
          <a:p>
            <a:endParaRPr lang="cs-CZ" sz="2000" dirty="0" smtClean="0"/>
          </a:p>
          <a:p>
            <a:r>
              <a:rPr lang="cs-CZ" sz="2000" dirty="0" smtClean="0"/>
              <a:t>2) </a:t>
            </a:r>
            <a:r>
              <a:rPr lang="cs-CZ" sz="2000" b="1" dirty="0" err="1" smtClean="0"/>
              <a:t>Distres</a:t>
            </a:r>
            <a:r>
              <a:rPr lang="cs-CZ" sz="2000" dirty="0" smtClean="0"/>
              <a:t> </a:t>
            </a:r>
            <a:r>
              <a:rPr lang="cs-CZ" sz="2000" dirty="0"/>
              <a:t>– </a:t>
            </a:r>
            <a:r>
              <a:rPr lang="cs-CZ" sz="2000" dirty="0" smtClean="0"/>
              <a:t>nadměrná </a:t>
            </a:r>
            <a:r>
              <a:rPr lang="cs-CZ" sz="2000" dirty="0"/>
              <a:t>zátěž, </a:t>
            </a:r>
            <a:r>
              <a:rPr lang="cs-CZ" sz="2000" dirty="0" smtClean="0"/>
              <a:t>může </a:t>
            </a:r>
            <a:r>
              <a:rPr lang="cs-CZ" sz="2000" dirty="0"/>
              <a:t>jedince </a:t>
            </a:r>
            <a:r>
              <a:rPr lang="cs-CZ" sz="2000" dirty="0" smtClean="0"/>
              <a:t>poškodit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Frustrace - stav </a:t>
            </a:r>
            <a:r>
              <a:rPr lang="cs-CZ" sz="2000" dirty="0"/>
              <a:t>neuspokojení z nějaké činnosti, prožívání nezdaru či </a:t>
            </a:r>
            <a:r>
              <a:rPr lang="cs-CZ" sz="2000" dirty="0" smtClean="0"/>
              <a:t>zklamání z nedosažení cíle </a:t>
            </a:r>
            <a:r>
              <a:rPr lang="cs-CZ" sz="2000" dirty="0"/>
              <a:t>či </a:t>
            </a:r>
            <a:r>
              <a:rPr lang="cs-CZ" sz="2000" dirty="0" smtClean="0"/>
              <a:t>neuspokojení touhy</a:t>
            </a:r>
            <a:r>
              <a:rPr lang="cs-CZ" sz="2000" dirty="0"/>
              <a:t>, potřeby nebo </a:t>
            </a:r>
            <a:r>
              <a:rPr lang="cs-CZ" sz="2000" dirty="0" smtClean="0"/>
              <a:t>přání</a:t>
            </a:r>
          </a:p>
          <a:p>
            <a:endParaRPr lang="cs-CZ" sz="2000" dirty="0" smtClean="0"/>
          </a:p>
          <a:p>
            <a:r>
              <a:rPr lang="cs-CZ" sz="2000" dirty="0" smtClean="0"/>
              <a:t>Dlouhodobou </a:t>
            </a:r>
            <a:r>
              <a:rPr lang="cs-CZ" sz="2000" dirty="0"/>
              <a:t>a silnou frustrací je deprese, která může vést až k duševnímu selhání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864096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Druhy stresu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8539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920880" cy="5256584"/>
          </a:xfrm>
        </p:spPr>
        <p:txBody>
          <a:bodyPr>
            <a:noAutofit/>
          </a:bodyPr>
          <a:lstStyle/>
          <a:p>
            <a:r>
              <a:rPr lang="cs-CZ" sz="2000" dirty="0" smtClean="0"/>
              <a:t>-dvojího </a:t>
            </a:r>
            <a:r>
              <a:rPr lang="cs-CZ" sz="2000" dirty="0"/>
              <a:t>typu – psychické a </a:t>
            </a:r>
            <a:r>
              <a:rPr lang="cs-CZ" sz="2000" dirty="0" smtClean="0"/>
              <a:t>fyzické</a:t>
            </a:r>
            <a:endParaRPr lang="cs-CZ" sz="2000" dirty="0"/>
          </a:p>
          <a:p>
            <a:endParaRPr lang="cs-CZ" sz="2000" b="1" dirty="0" smtClean="0"/>
          </a:p>
          <a:p>
            <a:r>
              <a:rPr lang="cs-CZ" sz="2000" b="1" dirty="0" smtClean="0"/>
              <a:t>Psychické </a:t>
            </a:r>
            <a:r>
              <a:rPr lang="cs-CZ" sz="2000" b="1" dirty="0"/>
              <a:t>reakce na stres</a:t>
            </a:r>
            <a:endParaRPr lang="cs-CZ" sz="2000" dirty="0"/>
          </a:p>
          <a:p>
            <a:pPr marL="342900" indent="-342900">
              <a:buFontTx/>
              <a:buChar char="-"/>
            </a:pPr>
            <a:r>
              <a:rPr lang="cs-CZ" sz="2000" dirty="0" smtClean="0"/>
              <a:t>přizpůsobení</a:t>
            </a:r>
            <a:r>
              <a:rPr lang="cs-CZ" sz="2000" dirty="0"/>
              <a:t>, úzkost a </a:t>
            </a:r>
            <a:r>
              <a:rPr lang="cs-CZ" sz="2000" dirty="0" smtClean="0"/>
              <a:t>deprese</a:t>
            </a:r>
          </a:p>
          <a:p>
            <a:pPr marL="342900" indent="-342900">
              <a:buFontTx/>
              <a:buChar char="-"/>
            </a:pPr>
            <a:r>
              <a:rPr lang="cs-CZ" sz="2000" dirty="0" smtClean="0"/>
              <a:t>Je </a:t>
            </a:r>
            <a:r>
              <a:rPr lang="cs-CZ" sz="2000" dirty="0"/>
              <a:t>třeba rozlišovat </a:t>
            </a:r>
            <a:r>
              <a:rPr lang="cs-CZ" sz="2000" dirty="0" err="1"/>
              <a:t>eustres</a:t>
            </a:r>
            <a:r>
              <a:rPr lang="cs-CZ" sz="2000" dirty="0"/>
              <a:t>, který patří k hlavním motivačním prvkům lidského chování, a </a:t>
            </a:r>
            <a:r>
              <a:rPr lang="cs-CZ" sz="2000" dirty="0" err="1"/>
              <a:t>distres</a:t>
            </a:r>
            <a:r>
              <a:rPr lang="cs-CZ" sz="2000" dirty="0"/>
              <a:t>, který může vzniknout při přílišném vystavení stresu. Motivace se pak vytrácí a člověk se snaží vymanit z působení stresorů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864096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Reakce na stres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5064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920880" cy="5256584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Fyzické </a:t>
            </a:r>
            <a:r>
              <a:rPr lang="cs-CZ" sz="2000" b="1" dirty="0"/>
              <a:t>reakce na stres</a:t>
            </a:r>
            <a:endParaRPr lang="cs-CZ" sz="2000" dirty="0"/>
          </a:p>
          <a:p>
            <a:r>
              <a:rPr lang="cs-CZ" sz="2000" dirty="0" smtClean="0"/>
              <a:t> - psychická zátěž </a:t>
            </a:r>
            <a:r>
              <a:rPr lang="cs-CZ" sz="2000" dirty="0" smtClean="0">
                <a:latin typeface="Arial"/>
                <a:cs typeface="Arial"/>
              </a:rPr>
              <a:t>→ 	lidské tělo se jí snaží překonat psychicky</a:t>
            </a:r>
          </a:p>
          <a:p>
            <a:r>
              <a:rPr lang="cs-CZ" sz="2000" dirty="0">
                <a:latin typeface="Arial"/>
                <a:cs typeface="Arial"/>
              </a:rPr>
              <a:t>	</a:t>
            </a:r>
            <a:r>
              <a:rPr lang="cs-CZ" sz="2000" dirty="0" smtClean="0">
                <a:latin typeface="Arial"/>
                <a:cs typeface="Arial"/>
              </a:rPr>
              <a:t>		</a:t>
            </a:r>
            <a:r>
              <a:rPr lang="cs-CZ" sz="2000" dirty="0" smtClean="0">
                <a:latin typeface="Arial"/>
                <a:cs typeface="Arial"/>
              </a:rPr>
              <a:t>a zároveň aktivuje rezervy pro útěk nebo boj</a:t>
            </a:r>
            <a:endParaRPr lang="cs-CZ" sz="2000" dirty="0" smtClean="0"/>
          </a:p>
          <a:p>
            <a:r>
              <a:rPr lang="cs-CZ" sz="2000" dirty="0" smtClean="0">
                <a:latin typeface="Arial"/>
                <a:cs typeface="Arial"/>
              </a:rPr>
              <a:t>→t</a:t>
            </a:r>
            <a:r>
              <a:rPr lang="cs-CZ" sz="2000" dirty="0" smtClean="0"/>
              <a:t>yto </a:t>
            </a:r>
            <a:r>
              <a:rPr lang="cs-CZ" sz="2000" dirty="0"/>
              <a:t>reakce </a:t>
            </a:r>
            <a:r>
              <a:rPr lang="cs-CZ" sz="2000" dirty="0" smtClean="0"/>
              <a:t>řízeny zejména nervovou soustavou:</a:t>
            </a:r>
          </a:p>
          <a:p>
            <a:r>
              <a:rPr lang="cs-CZ" sz="2000" dirty="0" smtClean="0"/>
              <a:t>	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stres</a:t>
            </a:r>
            <a:r>
              <a:rPr lang="cs-CZ" sz="2000" dirty="0" smtClean="0">
                <a:latin typeface="Arial"/>
                <a:cs typeface="Arial"/>
              </a:rPr>
              <a:t> 	→ </a:t>
            </a:r>
            <a:r>
              <a:rPr lang="cs-CZ" sz="2000" dirty="0" smtClean="0"/>
              <a:t>produkce hormonů, zásobování živinami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	</a:t>
            </a:r>
            <a:r>
              <a:rPr lang="cs-CZ" sz="2000" dirty="0" smtClean="0">
                <a:latin typeface="Arial"/>
                <a:cs typeface="Arial"/>
              </a:rPr>
              <a:t>→</a:t>
            </a:r>
            <a:r>
              <a:rPr lang="cs-CZ" sz="2000" dirty="0" smtClean="0"/>
              <a:t> zvyšuje se prokrvení orgánů</a:t>
            </a:r>
            <a:endParaRPr lang="cs-CZ" sz="2000" dirty="0"/>
          </a:p>
          <a:p>
            <a:endParaRPr lang="cs-CZ" sz="2000" dirty="0"/>
          </a:p>
          <a:p>
            <a:r>
              <a:rPr lang="cs-CZ" sz="2000" dirty="0"/>
              <a:t>Popsaná obranná reakce je náročná na energii a vyčerpává rezervy. Může tedy být pro organismus užitečná, je-li krátkodobá. Vyžaduje však následný odpočinek pro regeneraci a pro doplnění energetických zásob.</a:t>
            </a:r>
          </a:p>
          <a:p>
            <a:r>
              <a:rPr lang="cs-CZ" sz="2000" dirty="0"/>
              <a:t> </a:t>
            </a:r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864096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Reakce na stres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79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920880" cy="5256584"/>
          </a:xfrm>
        </p:spPr>
        <p:txBody>
          <a:bodyPr>
            <a:noAutofit/>
          </a:bodyPr>
          <a:lstStyle/>
          <a:p>
            <a:r>
              <a:rPr lang="cs-CZ" sz="2000" dirty="0" smtClean="0"/>
              <a:t>- moderní </a:t>
            </a:r>
            <a:r>
              <a:rPr lang="cs-CZ" sz="2000" dirty="0"/>
              <a:t>způsob života </a:t>
            </a:r>
            <a:r>
              <a:rPr lang="cs-CZ" sz="2000" dirty="0">
                <a:latin typeface="Arial"/>
                <a:cs typeface="Arial"/>
              </a:rPr>
              <a:t>→ </a:t>
            </a:r>
            <a:r>
              <a:rPr lang="cs-CZ" sz="2000" dirty="0" smtClean="0">
                <a:latin typeface="Arial"/>
                <a:cs typeface="Arial"/>
              </a:rPr>
              <a:t> </a:t>
            </a:r>
            <a:r>
              <a:rPr lang="cs-CZ" sz="2000" dirty="0" smtClean="0"/>
              <a:t>člověk </a:t>
            </a:r>
            <a:r>
              <a:rPr lang="cs-CZ" sz="2000" dirty="0"/>
              <a:t>nemůže na stres </a:t>
            </a:r>
            <a:r>
              <a:rPr lang="cs-CZ" sz="2000" dirty="0" smtClean="0"/>
              <a:t>vždy reagovat </a:t>
            </a:r>
            <a:r>
              <a:rPr lang="cs-CZ" sz="2000" dirty="0"/>
              <a:t>bojem nebo </a:t>
            </a:r>
            <a:r>
              <a:rPr lang="cs-CZ" sz="2000" dirty="0" smtClean="0"/>
              <a:t>útěkem</a:t>
            </a:r>
          </a:p>
          <a:p>
            <a:r>
              <a:rPr lang="cs-CZ" sz="2000" dirty="0">
                <a:latin typeface="Arial"/>
                <a:cs typeface="Arial"/>
              </a:rPr>
              <a:t>→ </a:t>
            </a:r>
            <a:r>
              <a:rPr lang="cs-CZ" sz="2000" dirty="0" smtClean="0">
                <a:latin typeface="Arial"/>
                <a:cs typeface="Arial"/>
              </a:rPr>
              <a:t>nebezpečí vzniku psychosomatických onemocnění</a:t>
            </a:r>
          </a:p>
          <a:p>
            <a:r>
              <a:rPr lang="cs-CZ" sz="2000" dirty="0">
                <a:latin typeface="Arial"/>
                <a:cs typeface="Arial"/>
              </a:rPr>
              <a:t>	</a:t>
            </a:r>
            <a:r>
              <a:rPr lang="cs-CZ" sz="2000" dirty="0" smtClean="0">
                <a:latin typeface="Arial"/>
                <a:cs typeface="Arial"/>
              </a:rPr>
              <a:t>(</a:t>
            </a:r>
            <a:r>
              <a:rPr lang="cs-CZ" sz="2000" dirty="0"/>
              <a:t>ovlivňování duše=psyché a těla=</a:t>
            </a:r>
            <a:r>
              <a:rPr lang="cs-CZ" sz="2000" dirty="0" err="1"/>
              <a:t>soma</a:t>
            </a:r>
            <a:r>
              <a:rPr lang="cs-CZ" sz="2000" dirty="0" smtClean="0"/>
              <a:t>)</a:t>
            </a:r>
          </a:p>
          <a:p>
            <a:endParaRPr lang="cs-CZ" sz="2000" dirty="0">
              <a:latin typeface="Arial"/>
              <a:cs typeface="Arial"/>
            </a:endParaRPr>
          </a:p>
          <a:p>
            <a:r>
              <a:rPr lang="cs-CZ" sz="2000" dirty="0">
                <a:latin typeface="Arial"/>
                <a:cs typeface="Arial"/>
              </a:rPr>
              <a:t>→ </a:t>
            </a:r>
            <a:r>
              <a:rPr lang="cs-CZ" sz="2000" dirty="0" smtClean="0"/>
              <a:t>„ztuhnutí“ svalů, stařecká cukrovka, zvýšený tlak</a:t>
            </a:r>
            <a:endParaRPr lang="cs-CZ" sz="2000" dirty="0"/>
          </a:p>
          <a:p>
            <a:r>
              <a:rPr lang="cs-CZ" sz="2000" dirty="0">
                <a:latin typeface="Arial"/>
                <a:cs typeface="Arial"/>
              </a:rPr>
              <a:t>→ </a:t>
            </a:r>
            <a:r>
              <a:rPr lang="cs-CZ" sz="2000" dirty="0" smtClean="0">
                <a:latin typeface="Arial"/>
                <a:cs typeface="Arial"/>
              </a:rPr>
              <a:t> nebezpečí infarktu, stresového vředu žaludku</a:t>
            </a:r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864096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Onemocnění</a:t>
            </a:r>
            <a:endParaRPr lang="cs-CZ" sz="3200" dirty="0"/>
          </a:p>
        </p:txBody>
      </p:sp>
      <p:pic>
        <p:nvPicPr>
          <p:cNvPr id="4" name="Picture 2" descr="E:\Soubory\Vš\3. semestr\PSYCH\stres-obrazky\A060516_P20_STRES_HP2_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93096"/>
            <a:ext cx="2857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46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E:\Soubory\Vš\3. semestr\PSYCH\stres-obrazky\graf_288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56723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10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Soubory\Vš\3. semestr\PSYCH\stres-obrazky\graf_2887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5" y="188640"/>
            <a:ext cx="7619496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4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Soubory\Vš\3. semestr\PSYCH\stres-obrazky\graf_2887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6984776" cy="628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4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Soubory\Vš\3. semestr\PSYCH\stres-obrazky\graf_2887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201589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4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920880" cy="5256584"/>
          </a:xfrm>
        </p:spPr>
        <p:txBody>
          <a:bodyPr>
            <a:no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Prvním </a:t>
            </a:r>
            <a:r>
              <a:rPr lang="cs-CZ" sz="2000" dirty="0" smtClean="0"/>
              <a:t>krok - naučit </a:t>
            </a:r>
            <a:r>
              <a:rPr lang="cs-CZ" sz="2000" dirty="0"/>
              <a:t>se </a:t>
            </a:r>
            <a:r>
              <a:rPr lang="cs-CZ" sz="2000" dirty="0" smtClean="0"/>
              <a:t>poznat, </a:t>
            </a:r>
            <a:r>
              <a:rPr lang="cs-CZ" sz="2000" dirty="0"/>
              <a:t>kdy stres </a:t>
            </a:r>
            <a:r>
              <a:rPr lang="cs-CZ" sz="2000" dirty="0" smtClean="0"/>
              <a:t>přichází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Další </a:t>
            </a:r>
            <a:r>
              <a:rPr lang="cs-CZ" sz="2000" dirty="0"/>
              <a:t>krok </a:t>
            </a:r>
            <a:r>
              <a:rPr lang="cs-CZ" sz="2000" dirty="0" smtClean="0"/>
              <a:t>- vybrat </a:t>
            </a:r>
            <a:r>
              <a:rPr lang="cs-CZ" sz="2000" dirty="0"/>
              <a:t>si </a:t>
            </a:r>
            <a:r>
              <a:rPr lang="cs-CZ" sz="2000" dirty="0" smtClean="0"/>
              <a:t>cestu, </a:t>
            </a:r>
            <a:r>
              <a:rPr lang="cs-CZ" sz="2000" dirty="0"/>
              <a:t>jakou se stresem </a:t>
            </a:r>
            <a:r>
              <a:rPr lang="cs-CZ" sz="2000" dirty="0" smtClean="0"/>
              <a:t>vypořádat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(vyhnout se stresové situaci nebo se naučit správně na ní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reagovat)</a:t>
            </a:r>
            <a:endParaRPr lang="cs-CZ" sz="2000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72008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/>
              <a:t>Jak stres zvládat</a:t>
            </a:r>
            <a:br>
              <a:rPr lang="cs-CZ" sz="3200" dirty="0"/>
            </a:br>
            <a:endParaRPr lang="cs-CZ" sz="3200" dirty="0"/>
          </a:p>
        </p:txBody>
      </p:sp>
      <p:pic>
        <p:nvPicPr>
          <p:cNvPr id="5122" name="Picture 2" descr="E:\Soubory\Vš\3. semestr\PSYCH\stres-obrazky\relax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8"/>
            <a:ext cx="4608512" cy="364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31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920880" cy="5256584"/>
          </a:xfrm>
        </p:spPr>
        <p:txBody>
          <a:bodyPr>
            <a:noAutofit/>
          </a:bodyPr>
          <a:lstStyle/>
          <a:p>
            <a:r>
              <a:rPr lang="cs-CZ" sz="2000" dirty="0" smtClean="0"/>
              <a:t>Užitečné tipy: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Nelamte </a:t>
            </a:r>
            <a:r>
              <a:rPr lang="cs-CZ" sz="2000" dirty="0" smtClean="0"/>
              <a:t>si hlavu s věcmi, které nemůžete ovlivnit, třeba počasí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Připravte se jak nejlépe umíte na okamžiky, které pro vás budou znamenat stres (pracovní pohovor)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Zkuste se dívat na změny jako na pozitivní výzvu a ne jako na hrozbu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Pracujte na řešení konfliktů s jinými lidmi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Nebojte se popovídat o problémech s lidmi, kterým důvěřujete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Stanovujte si reálné cíle (doma i v práci)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Jezte vyváženou stravu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Sportujte, meditujte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Věnujte se svým koníčkům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4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/>
              <a:t>Jak stres zvládat</a:t>
            </a:r>
            <a:br>
              <a:rPr lang="cs-CZ" sz="3200" dirty="0"/>
            </a:b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5735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683568" y="1052736"/>
            <a:ext cx="7920880" cy="1656184"/>
          </a:xfrm>
        </p:spPr>
        <p:txBody>
          <a:bodyPr>
            <a:noAutofit/>
          </a:bodyPr>
          <a:lstStyle/>
          <a:p>
            <a:r>
              <a:rPr lang="cs-CZ" sz="2000" u="sng" dirty="0">
                <a:solidFill>
                  <a:schemeClr val="tx1"/>
                </a:solidFill>
                <a:hlinkClick r:id="rId2"/>
              </a:rPr>
              <a:t>http://cs.wikipedia.org/wiki/Stres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u="sng" dirty="0" smtClean="0">
                <a:solidFill>
                  <a:schemeClr val="tx1"/>
                </a:solidFill>
                <a:hlinkClick r:id="rId3"/>
              </a:rPr>
              <a:t>http</a:t>
            </a:r>
            <a:r>
              <a:rPr lang="cs-CZ" sz="2000" u="sng" dirty="0">
                <a:solidFill>
                  <a:schemeClr val="tx1"/>
                </a:solidFill>
                <a:hlinkClick r:id="rId3"/>
              </a:rPr>
              <a:t>://www.ordinace.cz/clanek/stres/</a:t>
            </a:r>
            <a:endParaRPr lang="cs-CZ" sz="2000" dirty="0">
              <a:solidFill>
                <a:schemeClr val="tx1"/>
              </a:solidFill>
            </a:endParaRPr>
          </a:p>
          <a:p>
            <a:r>
              <a:rPr lang="cs-CZ" sz="2000" u="sng" dirty="0" smtClean="0">
                <a:solidFill>
                  <a:schemeClr val="tx1"/>
                </a:solidFill>
                <a:hlinkClick r:id="rId4"/>
              </a:rPr>
              <a:t>http</a:t>
            </a:r>
            <a:r>
              <a:rPr lang="cs-CZ" sz="2000" u="sng" dirty="0">
                <a:solidFill>
                  <a:schemeClr val="tx1"/>
                </a:solidFill>
                <a:hlinkClick r:id="rId4"/>
              </a:rPr>
              <a:t>://</a:t>
            </a:r>
            <a:r>
              <a:rPr lang="cs-CZ" sz="2000" u="sng" dirty="0" smtClean="0">
                <a:solidFill>
                  <a:schemeClr val="tx1"/>
                </a:solidFill>
                <a:hlinkClick r:id="rId4"/>
              </a:rPr>
              <a:t>www.fek.zcu.cz/cz/cecev/mes_mat/stres/stres.htm</a:t>
            </a:r>
            <a:endParaRPr lang="cs-CZ" sz="2000" u="sng" dirty="0" smtClean="0">
              <a:solidFill>
                <a:schemeClr val="tx1"/>
              </a:solidFill>
            </a:endParaRPr>
          </a:p>
          <a:p>
            <a:r>
              <a:rPr lang="cs-CZ" sz="2000" dirty="0">
                <a:hlinkClick r:id="rId5"/>
              </a:rPr>
              <a:t>http://www.vyplnto.cz/realizovane-pruzkumy/stres/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043608" y="404665"/>
            <a:ext cx="7175351" cy="792088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Zdroje</a:t>
            </a:r>
            <a:endParaRPr lang="cs-CZ" sz="3200" dirty="0"/>
          </a:p>
        </p:txBody>
      </p:sp>
      <p:sp>
        <p:nvSpPr>
          <p:cNvPr id="4" name="Nadpis 5"/>
          <p:cNvSpPr txBox="1">
            <a:spLocks/>
          </p:cNvSpPr>
          <p:nvPr/>
        </p:nvSpPr>
        <p:spPr>
          <a:xfrm>
            <a:off x="1137185" y="3212976"/>
            <a:ext cx="7175351" cy="792088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cs-CZ" sz="3200" dirty="0" smtClean="0"/>
              <a:t>A prostor pro Vaše dotazy…</a:t>
            </a:r>
            <a:endParaRPr lang="cs-CZ" sz="3200" dirty="0"/>
          </a:p>
        </p:txBody>
      </p:sp>
      <p:sp>
        <p:nvSpPr>
          <p:cNvPr id="5" name="Podnadpis 6"/>
          <p:cNvSpPr txBox="1">
            <a:spLocks/>
          </p:cNvSpPr>
          <p:nvPr/>
        </p:nvSpPr>
        <p:spPr>
          <a:xfrm>
            <a:off x="800424" y="5733256"/>
            <a:ext cx="7848872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cs-CZ" sz="2000" dirty="0" smtClean="0"/>
              <a:t>Děkuji za pozornost.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1129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67</TotalTime>
  <Words>251</Words>
  <Application>Microsoft Office PowerPoint</Application>
  <PresentationFormat>Předvádění na obrazovce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Aerodynamika</vt:lpstr>
      <vt:lpstr>STRES</vt:lpstr>
      <vt:lpstr>Definice</vt:lpstr>
      <vt:lpstr>Prezentace aplikace PowerPoint</vt:lpstr>
      <vt:lpstr>Druhy stresu</vt:lpstr>
      <vt:lpstr>Reakce na stres</vt:lpstr>
      <vt:lpstr>Reakce na stres</vt:lpstr>
      <vt:lpstr>Onemocnění</vt:lpstr>
      <vt:lpstr>Prezentace aplikace PowerPoint</vt:lpstr>
      <vt:lpstr>Prezentace aplikace PowerPoint</vt:lpstr>
      <vt:lpstr>Prezentace aplikace PowerPoint</vt:lpstr>
      <vt:lpstr>Prezentace aplikace PowerPoint</vt:lpstr>
      <vt:lpstr>Jak stres zvládat </vt:lpstr>
      <vt:lpstr>Jak stres zvládat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STRES</dc:title>
  <dc:creator>Vojta</dc:creator>
  <cp:lastModifiedBy>Vojta</cp:lastModifiedBy>
  <cp:revision>28</cp:revision>
  <dcterms:created xsi:type="dcterms:W3CDTF">2010-10-29T14:55:57Z</dcterms:created>
  <dcterms:modified xsi:type="dcterms:W3CDTF">2010-11-02T16:49:55Z</dcterms:modified>
</cp:coreProperties>
</file>